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753600" cy="7315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way to win a match in this game is pretty simple, be the last one who survived. Each match starts with 100 players parachuting from a plane onto a map area approximately 8 by 8 kilometres in size. Once they land, they can search buildings and other sites to find weapons, vehicles，armor, medicine, and other equipment. As a player, you can choose to fight or hide. But you cannot hide for the whole game, because a bluezone (see below) will appear a few minutes into the game to corral players closer and closer together.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spcBef>
                <a:spcPts val="0"/>
              </a:spcBef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0" indent="0" defTabSz="584200">
              <a:spcBef>
                <a:spcPts val="0"/>
              </a:spcBef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0" indent="0" defTabSz="584200">
              <a:spcBef>
                <a:spcPts val="0"/>
              </a:spcBef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0" indent="0" defTabSz="584200">
              <a:spcBef>
                <a:spcPts val="0"/>
              </a:spcBef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0" indent="0" defTabSz="584200">
              <a:spcBef>
                <a:spcPts val="0"/>
              </a:spcBef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图像"/>
          <p:cNvSpPr/>
          <p:nvPr>
            <p:ph type="pic" sz="half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8" name="标题文本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9" name="正文级别 1…"/>
          <p:cNvSpPr txBox="1"/>
          <p:nvPr>
            <p:ph type="body" sz="half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spcBef>
                <a:spcPts val="0"/>
              </a:spcBef>
              <a:defRPr sz="3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0" indent="0" defTabSz="584200">
              <a:spcBef>
                <a:spcPts val="0"/>
              </a:spcBef>
              <a:defRPr sz="3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0" indent="0" defTabSz="584200">
              <a:spcBef>
                <a:spcPts val="0"/>
              </a:spcBef>
              <a:defRPr sz="3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0" indent="0" defTabSz="584200">
              <a:spcBef>
                <a:spcPts val="0"/>
              </a:spcBef>
              <a:defRPr sz="3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0" indent="0" defTabSz="584200">
              <a:spcBef>
                <a:spcPts val="0"/>
              </a:spcBef>
              <a:defRPr sz="3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图像"/>
          <p:cNvSpPr/>
          <p:nvPr>
            <p:ph type="pic" sz="half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98" name="标题文本"/>
          <p:cNvSpPr txBox="1"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99" name="正文级别 1…"/>
          <p:cNvSpPr txBox="1"/>
          <p:nvPr>
            <p:ph type="body" sz="half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spcBef>
                <a:spcPts val="0"/>
              </a:spcBef>
              <a:defRPr sz="3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0" indent="0" defTabSz="584200">
              <a:spcBef>
                <a:spcPts val="0"/>
              </a:spcBef>
              <a:defRPr sz="3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0" indent="0" defTabSz="584200">
              <a:spcBef>
                <a:spcPts val="0"/>
              </a:spcBef>
              <a:defRPr sz="3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0" indent="0" defTabSz="584200">
              <a:spcBef>
                <a:spcPts val="0"/>
              </a:spcBef>
              <a:defRPr sz="3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0" indent="0" defTabSz="584200">
              <a:spcBef>
                <a:spcPts val="0"/>
              </a:spcBef>
              <a:defRPr sz="3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0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图像"/>
          <p:cNvSpPr/>
          <p:nvPr>
            <p:ph type="pic" sz="half" idx="13"/>
          </p:nvPr>
        </p:nvSpPr>
        <p:spPr>
          <a:xfrm>
            <a:off x="7175500" y="2882900"/>
            <a:ext cx="4102100" cy="54737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8" name="标题文本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09" name="正文级别 1…"/>
          <p:cNvSpPr txBox="1"/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12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12566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1701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21456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2590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0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8" name="正文级别 1…"/>
          <p:cNvSpPr txBox="1"/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12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12566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1701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21456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2590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标题文本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7" name="正文级别 1…"/>
          <p:cNvSpPr txBox="1"/>
          <p:nvPr>
            <p:ph type="body" sz="half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12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12566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1701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21456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2590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89000" indent="-571500" algn="l" defTabSz="5842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algn="l" defTabSz="5842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algn="l" defTabSz="5842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algn="l" defTabSz="5842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algn="l" defTabSz="584200">
              <a:spcBef>
                <a:spcPts val="24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50800" tIns="50800" rIns="50800" bIns="50800" numCol="2" spcCol="523240"/>
          <a:lstStyle>
            <a:lvl1pPr marL="812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12566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1701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21456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2590120" indent="-494620" algn="l" defTabSz="584200">
              <a:spcBef>
                <a:spcPts val="3800"/>
              </a:spcBef>
              <a:buSzPct val="171000"/>
              <a:buChar char="•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文级别 1…"/>
          <p:cNvSpPr txBox="1"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89000" indent="-571500" algn="l" defTabSz="584200">
              <a:spcBef>
                <a:spcPts val="48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1333500" indent="-571500" algn="l" defTabSz="584200">
              <a:spcBef>
                <a:spcPts val="48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2pPr>
            <a:lvl3pPr marL="1778000" indent="-571500" algn="l" defTabSz="584200">
              <a:spcBef>
                <a:spcPts val="48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3pPr>
            <a:lvl4pPr marL="2222500" indent="-571500" algn="l" defTabSz="584200">
              <a:spcBef>
                <a:spcPts val="48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4pPr>
            <a:lvl5pPr marL="2667000" indent="-571500" algn="l" defTabSz="584200">
              <a:spcBef>
                <a:spcPts val="4800"/>
              </a:spcBef>
              <a:buSzPct val="171000"/>
              <a:buChar char="•"/>
              <a:defRPr sz="4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文本"/>
          <p:cNvSpPr txBox="1"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4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文本"/>
          <p:cNvSpPr txBox="1"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62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像"/>
          <p:cNvSpPr/>
          <p:nvPr>
            <p:ph type="pic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0" name="标题文本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71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Reflec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图像"/>
          <p:cNvSpPr/>
          <p:nvPr>
            <p:ph type="pic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79" name="标题文本"/>
          <p:cNvSpPr txBox="1"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80" name="幻灯片编号"/>
          <p:cNvSpPr txBox="1"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87680" y="98213"/>
            <a:ext cx="8778240" cy="160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 anchor="ctr"/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87680" y="1706879"/>
            <a:ext cx="8778240" cy="5608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4714239" y="6583256"/>
            <a:ext cx="2275841" cy="393701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685800">
              <a:defRPr sz="9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600" u="none">
          <a:ln>
            <a:noFill/>
          </a:ln>
          <a:solidFill>
            <a:srgbClr val="595959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600" u="none">
          <a:ln>
            <a:noFill/>
          </a:ln>
          <a:solidFill>
            <a:srgbClr val="595959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600" u="none">
          <a:ln>
            <a:noFill/>
          </a:ln>
          <a:solidFill>
            <a:srgbClr val="595959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600" u="none">
          <a:ln>
            <a:noFill/>
          </a:ln>
          <a:solidFill>
            <a:srgbClr val="595959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600" u="none">
          <a:ln>
            <a:noFill/>
          </a:ln>
          <a:solidFill>
            <a:srgbClr val="595959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45720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600" u="none">
          <a:ln>
            <a:noFill/>
          </a:ln>
          <a:solidFill>
            <a:srgbClr val="595959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91440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600" u="none">
          <a:ln>
            <a:noFill/>
          </a:ln>
          <a:solidFill>
            <a:srgbClr val="595959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137160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600" u="none">
          <a:ln>
            <a:noFill/>
          </a:ln>
          <a:solidFill>
            <a:srgbClr val="595959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1828800" algn="ct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600" u="none">
          <a:ln>
            <a:noFill/>
          </a:ln>
          <a:solidFill>
            <a:srgbClr val="595959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57175" marR="0" indent="-257175" algn="ctr" defTabSz="6858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Calibri"/>
          <a:ea typeface="Calibri"/>
          <a:cs typeface="Calibri"/>
          <a:sym typeface="Calibri"/>
        </a:defRPr>
      </a:lvl1pPr>
      <a:lvl2pPr marL="257175" marR="0" indent="200025" algn="ctr" defTabSz="6858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Calibri"/>
          <a:ea typeface="Calibri"/>
          <a:cs typeface="Calibri"/>
          <a:sym typeface="Calibri"/>
        </a:defRPr>
      </a:lvl2pPr>
      <a:lvl3pPr marL="257175" marR="0" indent="657225" algn="ctr" defTabSz="6858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Calibri"/>
          <a:ea typeface="Calibri"/>
          <a:cs typeface="Calibri"/>
          <a:sym typeface="Calibri"/>
        </a:defRPr>
      </a:lvl3pPr>
      <a:lvl4pPr marL="257175" marR="0" indent="1114425" algn="ctr" defTabSz="6858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Calibri"/>
          <a:ea typeface="Calibri"/>
          <a:cs typeface="Calibri"/>
          <a:sym typeface="Calibri"/>
        </a:defRPr>
      </a:lvl4pPr>
      <a:lvl5pPr marL="257175" marR="0" indent="1571625" algn="ctr" defTabSz="6858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Calibri"/>
          <a:ea typeface="Calibri"/>
          <a:cs typeface="Calibri"/>
          <a:sym typeface="Calibri"/>
        </a:defRPr>
      </a:lvl5pPr>
      <a:lvl6pPr marL="257175" marR="0" indent="2028825" algn="ctr" defTabSz="6858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Calibri"/>
          <a:ea typeface="Calibri"/>
          <a:cs typeface="Calibri"/>
          <a:sym typeface="Calibri"/>
        </a:defRPr>
      </a:lvl6pPr>
      <a:lvl7pPr marL="257175" marR="0" indent="2486025" algn="ctr" defTabSz="6858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Calibri"/>
          <a:ea typeface="Calibri"/>
          <a:cs typeface="Calibri"/>
          <a:sym typeface="Calibri"/>
        </a:defRPr>
      </a:lvl7pPr>
      <a:lvl8pPr marL="257175" marR="0" indent="2943225" algn="ctr" defTabSz="6858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Calibri"/>
          <a:ea typeface="Calibri"/>
          <a:cs typeface="Calibri"/>
          <a:sym typeface="Calibri"/>
        </a:defRPr>
      </a:lvl8pPr>
      <a:lvl9pPr marL="257175" marR="0" indent="3400425" algn="ctr" defTabSz="68580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878787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ora"/>
        </a:defRPr>
      </a:lvl1pPr>
      <a:lvl2pPr marL="0" marR="0" indent="4572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ora"/>
        </a:defRPr>
      </a:lvl2pPr>
      <a:lvl3pPr marL="0" marR="0" indent="9144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ora"/>
        </a:defRPr>
      </a:lvl3pPr>
      <a:lvl4pPr marL="0" marR="0" indent="13716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ora"/>
        </a:defRPr>
      </a:lvl4pPr>
      <a:lvl5pPr marL="0" marR="0" indent="182880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ora"/>
        </a:defRPr>
      </a:lvl5pPr>
      <a:lvl6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ora"/>
        </a:defRPr>
      </a:lvl6pPr>
      <a:lvl7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ora"/>
        </a:defRPr>
      </a:lvl7pPr>
      <a:lvl8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ora"/>
        </a:defRPr>
      </a:lvl8pPr>
      <a:lvl9pPr marL="0" marR="0" indent="0" algn="r" defTabSz="685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o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FF67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5" name="WechatIMG99.png" descr="WechatIMG99.png"/>
          <p:cNvPicPr>
            <a:picLocks noChangeAspect="1"/>
          </p:cNvPicPr>
          <p:nvPr/>
        </p:nvPicPr>
        <p:blipFill>
          <a:blip r:embed="rId2">
            <a:extLst/>
          </a:blip>
          <a:srcRect l="2539" t="7155" r="2539" b="0"/>
          <a:stretch>
            <a:fillRect/>
          </a:stretch>
        </p:blipFill>
        <p:spPr>
          <a:xfrm>
            <a:off x="-19646" y="-10130"/>
            <a:ext cx="9792962" cy="637018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PlayerUnknown's Battlegrounds…"/>
          <p:cNvSpPr/>
          <p:nvPr/>
        </p:nvSpPr>
        <p:spPr>
          <a:xfrm>
            <a:off x="686209" y="5171819"/>
            <a:ext cx="8381182" cy="1187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4500"/>
              </a:lnSpc>
            </a:pPr>
            <a:r>
              <a:rPr sz="50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PlayerUnknown's Battlegrounds</a:t>
            </a:r>
            <a:endParaRPr sz="50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500"/>
              </a:lnSpc>
            </a:pPr>
            <a:r>
              <a:rPr sz="50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Using Spark</a:t>
            </a:r>
          </a:p>
        </p:txBody>
      </p:sp>
      <p:sp>
        <p:nvSpPr>
          <p:cNvPr id="147" name="Team 6:   Beiwen Guo…"/>
          <p:cNvSpPr txBox="1"/>
          <p:nvPr/>
        </p:nvSpPr>
        <p:spPr>
          <a:xfrm>
            <a:off x="679450" y="6426199"/>
            <a:ext cx="860459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100"/>
            </a:pPr>
            <a:r>
              <a:t>Team 6:   Beiwen Guo</a:t>
            </a:r>
          </a:p>
          <a:p>
            <a:pPr lvl="3" algn="l">
              <a:defRPr sz="2100"/>
            </a:pPr>
            <a:r>
              <a:t>Zhenyu Zhu</a:t>
            </a:r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FB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矩形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FF67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1" name="矩形"/>
          <p:cNvSpPr/>
          <p:nvPr/>
        </p:nvSpPr>
        <p:spPr>
          <a:xfrm>
            <a:off x="222250" y="222250"/>
            <a:ext cx="9302750" cy="6851650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2" name="Thank you!"/>
          <p:cNvSpPr/>
          <p:nvPr/>
        </p:nvSpPr>
        <p:spPr>
          <a:xfrm>
            <a:off x="1174768" y="2647510"/>
            <a:ext cx="7404063" cy="2124994"/>
          </a:xfrm>
          <a:prstGeom prst="rect">
            <a:avLst/>
          </a:prstGeom>
          <a:solidFill>
            <a:srgbClr val="FF677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6700">
                <a:solidFill>
                  <a:srgbClr val="2F4B6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FF67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0" name="1021521104089_.pic_hd.jpg" descr="1021521104089_.pic_hd.jpg"/>
          <p:cNvPicPr>
            <a:picLocks noChangeAspect="1"/>
          </p:cNvPicPr>
          <p:nvPr/>
        </p:nvPicPr>
        <p:blipFill>
          <a:blip r:embed="rId3">
            <a:extLst/>
          </a:blip>
          <a:srcRect l="2947" t="3211" r="0" b="3559"/>
          <a:stretch>
            <a:fillRect/>
          </a:stretch>
        </p:blipFill>
        <p:spPr>
          <a:xfrm>
            <a:off x="282971" y="247650"/>
            <a:ext cx="9187742" cy="681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About PUBG :"/>
          <p:cNvSpPr/>
          <p:nvPr/>
        </p:nvSpPr>
        <p:spPr>
          <a:xfrm>
            <a:off x="-508000" y="255320"/>
            <a:ext cx="441396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b="1" sz="3500" u="sng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About PUBG 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D70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6" name="矩形"/>
          <p:cNvSpPr/>
          <p:nvPr/>
        </p:nvSpPr>
        <p:spPr>
          <a:xfrm>
            <a:off x="222250" y="222250"/>
            <a:ext cx="9302750" cy="6851650"/>
          </a:xfrm>
          <a:prstGeom prst="rect">
            <a:avLst/>
          </a:prstGeom>
          <a:solidFill>
            <a:srgbClr val="FF67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Processing and visualizing matches data from the popular video game PUBG to determine if specific strategies or behaviors are related to wining the game."/>
          <p:cNvSpPr txBox="1"/>
          <p:nvPr/>
        </p:nvSpPr>
        <p:spPr>
          <a:xfrm>
            <a:off x="525908" y="524281"/>
            <a:ext cx="8422384" cy="593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5800"/>
              </a:lnSpc>
              <a:tabLst>
                <a:tab pos="1803400" algn="l"/>
              </a:tabLst>
            </a:pPr>
          </a:p>
          <a:p>
            <a:pPr defTabSz="457200">
              <a:lnSpc>
                <a:spcPts val="5800"/>
              </a:lnSpc>
              <a:tabLst>
                <a:tab pos="1803400" algn="l"/>
              </a:tabLst>
            </a:pPr>
            <a:endParaRPr b="1" sz="50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25714" indent="-408214" algn="just" defTabSz="457200">
              <a:lnSpc>
                <a:spcPts val="5800"/>
              </a:lnSpc>
              <a:buSzPct val="171000"/>
              <a:buChar char="•"/>
              <a:tabLst>
                <a:tab pos="1803400" algn="l"/>
              </a:tabLst>
              <a:defRPr sz="3000">
                <a:solidFill>
                  <a:srgbClr val="FFFFFF"/>
                </a:solidFill>
              </a:defRPr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Processing and visualizing matches data from the popular video game PUBG to determine if specific strategies or behaviors are related to wining the game.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 defTabSz="457200">
              <a:lnSpc>
                <a:spcPts val="5800"/>
              </a:lnSpc>
              <a:tabLst>
                <a:tab pos="1803400" algn="l"/>
              </a:tabLst>
              <a:defRPr sz="3000">
                <a:solidFill>
                  <a:srgbClr val="FFFFFF"/>
                </a:solidFill>
              </a:defRPr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Our Goals"/>
          <p:cNvSpPr/>
          <p:nvPr/>
        </p:nvSpPr>
        <p:spPr>
          <a:xfrm>
            <a:off x="2736291" y="723903"/>
            <a:ext cx="400161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b="1" sz="4500">
                <a:solidFill>
                  <a:srgbClr val="254C7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Our Goals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矩形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FF67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" name="矩形"/>
          <p:cNvSpPr/>
          <p:nvPr/>
        </p:nvSpPr>
        <p:spPr>
          <a:xfrm>
            <a:off x="133350" y="132094"/>
            <a:ext cx="9302750" cy="6851651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" name="形状"/>
          <p:cNvSpPr/>
          <p:nvPr/>
        </p:nvSpPr>
        <p:spPr>
          <a:xfrm>
            <a:off x="4929075" y="2753834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" name="形状"/>
          <p:cNvSpPr/>
          <p:nvPr/>
        </p:nvSpPr>
        <p:spPr>
          <a:xfrm>
            <a:off x="423460" y="2753834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4" name="Use Cases"/>
          <p:cNvSpPr/>
          <p:nvPr/>
        </p:nvSpPr>
        <p:spPr>
          <a:xfrm>
            <a:off x="2780741" y="624595"/>
            <a:ext cx="400161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b="1" sz="4500">
                <a:solidFill>
                  <a:srgbClr val="254C7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b="0" sz="4200"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 b="1" sz="4500">
                <a:solidFill>
                  <a:srgbClr val="254C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Cases</a:t>
            </a:r>
          </a:p>
        </p:txBody>
      </p:sp>
      <p:sp>
        <p:nvSpPr>
          <p:cNvPr id="165" name="Business users:…"/>
          <p:cNvSpPr/>
          <p:nvPr/>
        </p:nvSpPr>
        <p:spPr>
          <a:xfrm>
            <a:off x="321524" y="1770165"/>
            <a:ext cx="4205508" cy="4239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algn="l">
              <a:lnSpc>
                <a:spcPts val="4800"/>
              </a:lnSpc>
              <a:defRPr sz="3500" u="sng">
                <a:solidFill>
                  <a:srgbClr val="FF677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Business users:</a:t>
            </a:r>
          </a:p>
          <a:p>
            <a:pPr lvl="1" algn="just">
              <a:lnSpc>
                <a:spcPts val="4800"/>
              </a:lnSpc>
              <a:defRPr sz="2500">
                <a:solidFill>
                  <a:srgbClr val="2F4B6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uploading a number of matches data to our system, they can cluster all players from these matches by play style/strategy. Corresponding plots will be provided.</a:t>
            </a:r>
          </a:p>
        </p:txBody>
      </p:sp>
      <p:sp>
        <p:nvSpPr>
          <p:cNvPr id="166" name="Individual user:…"/>
          <p:cNvSpPr txBox="1"/>
          <p:nvPr/>
        </p:nvSpPr>
        <p:spPr>
          <a:xfrm>
            <a:off x="4727256" y="-721663"/>
            <a:ext cx="4569926" cy="8021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just">
              <a:lnSpc>
                <a:spcPts val="4800"/>
              </a:lnSpc>
              <a:defRPr sz="2500">
                <a:solidFill>
                  <a:srgbClr val="ED707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algn="just">
              <a:lnSpc>
                <a:spcPts val="4800"/>
              </a:lnSpc>
              <a:defRPr sz="2500">
                <a:solidFill>
                  <a:srgbClr val="ED707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algn="just">
              <a:lnSpc>
                <a:spcPts val="4800"/>
              </a:lnSpc>
              <a:defRPr sz="3500" u="sng">
                <a:solidFill>
                  <a:srgbClr val="ED707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algn="just">
              <a:lnSpc>
                <a:spcPts val="4800"/>
              </a:lnSpc>
              <a:defRPr sz="3500" u="sng">
                <a:solidFill>
                  <a:srgbClr val="ED707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lvl="1" algn="just">
              <a:lnSpc>
                <a:spcPts val="4800"/>
              </a:lnSpc>
              <a:defRPr sz="3500" u="sng">
                <a:solidFill>
                  <a:srgbClr val="ED707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Individual user:</a:t>
            </a:r>
          </a:p>
          <a:p>
            <a:pPr lvl="1" algn="just">
              <a:lnSpc>
                <a:spcPts val="4800"/>
              </a:lnSpc>
              <a:defRPr sz="2500">
                <a:solidFill>
                  <a:srgbClr val="2F4B6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By inputing corresponding values of one single player's performances in one match, to predict if such a player can be a winner in this match by using trained classification model our project will build.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FB5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矩形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FF67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" name="矩形"/>
          <p:cNvSpPr/>
          <p:nvPr/>
        </p:nvSpPr>
        <p:spPr>
          <a:xfrm>
            <a:off x="222250" y="222250"/>
            <a:ext cx="9302750" cy="6851650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" name="矩形"/>
          <p:cNvSpPr/>
          <p:nvPr/>
        </p:nvSpPr>
        <p:spPr>
          <a:xfrm>
            <a:off x="649169" y="1518919"/>
            <a:ext cx="3028951" cy="1022351"/>
          </a:xfrm>
          <a:prstGeom prst="rect">
            <a:avLst/>
          </a:pr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" name="矩形"/>
          <p:cNvSpPr/>
          <p:nvPr/>
        </p:nvSpPr>
        <p:spPr>
          <a:xfrm>
            <a:off x="654050" y="2779712"/>
            <a:ext cx="3028950" cy="1035051"/>
          </a:xfrm>
          <a:prstGeom prst="rect">
            <a:avLst/>
          </a:prstGeom>
          <a:solidFill>
            <a:srgbClr val="FF67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" name="矩形"/>
          <p:cNvSpPr/>
          <p:nvPr/>
        </p:nvSpPr>
        <p:spPr>
          <a:xfrm>
            <a:off x="658669" y="4040505"/>
            <a:ext cx="3016251" cy="1022351"/>
          </a:xfrm>
          <a:prstGeom prst="rect">
            <a:avLst/>
          </a:pr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" name="矩形"/>
          <p:cNvSpPr/>
          <p:nvPr/>
        </p:nvSpPr>
        <p:spPr>
          <a:xfrm>
            <a:off x="658723" y="5200650"/>
            <a:ext cx="3016251" cy="1022350"/>
          </a:xfrm>
          <a:prstGeom prst="rect">
            <a:avLst/>
          </a:prstGeom>
          <a:solidFill>
            <a:srgbClr val="FF67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4" name="Methodology"/>
          <p:cNvSpPr/>
          <p:nvPr/>
        </p:nvSpPr>
        <p:spPr>
          <a:xfrm>
            <a:off x="2875991" y="654050"/>
            <a:ext cx="4001618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b="1" sz="4500">
                <a:solidFill>
                  <a:srgbClr val="254C7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75" name="Filtering data…"/>
          <p:cNvSpPr/>
          <p:nvPr/>
        </p:nvSpPr>
        <p:spPr>
          <a:xfrm>
            <a:off x="909799" y="1741436"/>
            <a:ext cx="2399560" cy="4224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lnSpc>
                <a:spcPts val="1800"/>
              </a:lnSpc>
              <a:tabLst>
                <a:tab pos="215900" algn="l"/>
              </a:tabLst>
              <a:defRPr b="1" sz="16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457200">
              <a:lnSpc>
                <a:spcPts val="1800"/>
              </a:lnSpc>
              <a:tabLst>
                <a:tab pos="215900" algn="l"/>
              </a:tabLst>
              <a:defRPr b="1" sz="19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Filtering data</a:t>
            </a: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0"/>
              </a:lnSpc>
            </a:pPr>
          </a:p>
          <a:p>
            <a:pPr defTabSz="457200">
              <a:lnSpc>
                <a:spcPts val="1800"/>
              </a:lnSpc>
              <a:tabLst>
                <a:tab pos="215900" algn="l"/>
              </a:tabLst>
              <a:defRPr b="1" sz="19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Spark MLlib</a:t>
            </a: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600"/>
              </a:lnSpc>
            </a:pPr>
          </a:p>
          <a:p>
            <a:pPr defTabSz="457200">
              <a:lnSpc>
                <a:spcPts val="1800"/>
              </a:lnSpc>
              <a:tabLst>
                <a:tab pos="215900" algn="l"/>
              </a:tabLst>
              <a:defRPr b="1" sz="19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AWS</a:t>
            </a: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0"/>
              </a:lnSpc>
            </a:pPr>
          </a:p>
          <a:p>
            <a:pPr algn="l" defTabSz="457200">
              <a:lnSpc>
                <a:spcPts val="1700"/>
              </a:lnSpc>
              <a:tabLst>
                <a:tab pos="381000" algn="l"/>
              </a:tabLst>
            </a:pPr>
            <a:r>
              <a:rPr b="1" sz="15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b="1" sz="15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defTabSz="457200">
              <a:lnSpc>
                <a:spcPts val="1700"/>
              </a:lnSpc>
              <a:tabLst>
                <a:tab pos="381000" algn="l"/>
              </a:tabLst>
              <a:defRPr sz="1900"/>
            </a:pPr>
            <a:r>
              <a:rPr b="1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Apache Zeppelin</a:t>
            </a:r>
            <a:endParaRPr b="1" sz="1500">
              <a:solidFill>
                <a:srgbClr val="FEFEF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Discard data which will not be used and ingest data into a useable form .…"/>
          <p:cNvSpPr/>
          <p:nvPr/>
        </p:nvSpPr>
        <p:spPr>
          <a:xfrm>
            <a:off x="3803500" y="1735168"/>
            <a:ext cx="5571536" cy="4236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 defTabSz="457200">
              <a:lnSpc>
                <a:spcPts val="1700"/>
              </a:lnSpc>
              <a:tabLst>
                <a:tab pos="381000" algn="l"/>
              </a:tabLst>
              <a:defRPr sz="2000"/>
            </a:pPr>
            <a:r>
              <a:t> </a:t>
            </a:r>
            <a:r>
              <a:rPr b="1">
                <a:solidFill>
                  <a:srgbClr val="254C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Discard data which will not be used and ingest data into a useable form</a:t>
            </a:r>
            <a:r>
              <a:rPr b="1">
                <a:solidFill>
                  <a:srgbClr val="254C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</a:t>
            </a: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400"/>
              </a:lnSpc>
            </a:pPr>
          </a:p>
          <a:p>
            <a:pPr algn="l">
              <a:lnSpc>
                <a:spcPts val="400"/>
              </a:lnSpc>
            </a:pPr>
          </a:p>
          <a:p>
            <a:pPr algn="l" defTabSz="457200">
              <a:lnSpc>
                <a:spcPts val="1700"/>
              </a:lnSpc>
              <a:tabLst>
                <a:tab pos="381000" algn="l"/>
              </a:tabLst>
              <a:defRPr sz="2000"/>
            </a:pPr>
            <a:r>
              <a:rPr b="1">
                <a:solidFill>
                  <a:srgbClr val="FF67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Building and training model using Spark MLlib.</a:t>
            </a: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"/>
              </a:lnSpc>
            </a:pPr>
          </a:p>
          <a:p>
            <a:pPr algn="l" defTabSz="457200">
              <a:lnSpc>
                <a:spcPts val="1700"/>
              </a:lnSpc>
              <a:tabLst>
                <a:tab pos="381000" algn="l"/>
              </a:tabLst>
              <a:defRPr sz="2000"/>
            </a:pPr>
            <a:r>
              <a:rPr b="1">
                <a:solidFill>
                  <a:srgbClr val="254C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254C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AWS resource to process large scale data.</a:t>
            </a: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"/>
              </a:lnSpc>
            </a:pPr>
          </a:p>
          <a:p>
            <a:pPr algn="l">
              <a:lnSpc>
                <a:spcPts val="1600"/>
              </a:lnSpc>
              <a:defRPr sz="2000"/>
            </a:pPr>
            <a:r>
              <a:rPr b="1">
                <a:solidFill>
                  <a:srgbClr val="FF67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>
                <a:solidFill>
                  <a:srgbClr val="FF677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Apache Zeppelin to generate visualization output.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矩形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F6F6F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9" name="Data Source…"/>
          <p:cNvSpPr/>
          <p:nvPr/>
        </p:nvSpPr>
        <p:spPr>
          <a:xfrm>
            <a:off x="656741" y="508204"/>
            <a:ext cx="8440118" cy="6298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algn="l">
              <a:lnSpc>
                <a:spcPts val="5100"/>
              </a:lnSpc>
              <a:defRPr b="1" sz="4500">
                <a:solidFill>
                  <a:srgbClr val="FF677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 Source</a:t>
            </a: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lvl="1" algn="just">
              <a:lnSpc>
                <a:spcPts val="4800"/>
              </a:lnSpc>
              <a:defRPr b="1" sz="2700">
                <a:solidFill>
                  <a:srgbClr val="2F4B6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All data are from kaggle called PUBG Match Deaths and Statistics. There are two zip files composed of 10 .csv files. Approximately 10 million rows and 20 GB in all.</a:t>
            </a:r>
            <a:endParaRPr sz="3100"/>
          </a:p>
          <a:p>
            <a:pPr lvl="1" algn="just">
              <a:lnSpc>
                <a:spcPts val="4800"/>
              </a:lnSpc>
              <a:defRPr b="1" sz="4500">
                <a:solidFill>
                  <a:srgbClr val="FF677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3100"/>
          </a:p>
          <a:p>
            <a:pPr lvl="1" algn="just">
              <a:lnSpc>
                <a:spcPts val="4800"/>
              </a:lnSpc>
              <a:defRPr b="1" sz="4500">
                <a:solidFill>
                  <a:srgbClr val="FF677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Reference:</a:t>
            </a:r>
          </a:p>
          <a:p>
            <a:pPr lvl="1" algn="l">
              <a:lnSpc>
                <a:spcPts val="4800"/>
              </a:lnSpc>
              <a:defRPr b="1" sz="2700">
                <a:solidFill>
                  <a:srgbClr val="2F4B6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u="sng"/>
              <a:t>https://www.kaggle.com/skihikingkevin/pubg-match-deaths</a:t>
            </a: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1000"/>
              </a:lnSpc>
            </a:pPr>
          </a:p>
          <a:p>
            <a:pPr algn="l">
              <a:lnSpc>
                <a:spcPts val="300"/>
              </a:lnSpc>
            </a:pPr>
          </a:p>
          <a:p>
            <a:pPr algn="l" defTabSz="457200">
              <a:lnSpc>
                <a:spcPts val="1400"/>
              </a:lnSpc>
              <a:tabLst>
                <a:tab pos="3568700" algn="l"/>
              </a:tabLst>
            </a:pPr>
            <a:r>
              <a:rPr b="1" sz="1300">
                <a:solidFill>
                  <a:srgbClr val="8C8C8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</a:p>
        </p:txBody>
      </p:sp>
      <p:sp>
        <p:nvSpPr>
          <p:cNvPr id="180" name="矩形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FF6770">
              <a:alpha val="1097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圆形"/>
          <p:cNvSpPr/>
          <p:nvPr/>
        </p:nvSpPr>
        <p:spPr>
          <a:xfrm>
            <a:off x="1020365" y="3890962"/>
            <a:ext cx="338139" cy="340520"/>
          </a:xfrm>
          <a:prstGeom prst="ellipse">
            <a:avLst/>
          </a:prstGeom>
          <a:solidFill>
            <a:srgbClr val="ED7074"/>
          </a:solidFill>
          <a:ln w="12700">
            <a:miter lim="400000"/>
          </a:ln>
        </p:spPr>
        <p:txBody>
          <a:bodyPr lIns="34289" tIns="34289" rIns="34289" bIns="34289"/>
          <a:lstStyle/>
          <a:p>
            <a:pPr algn="l" defTabSz="342900">
              <a:def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3" name="线条"/>
          <p:cNvSpPr/>
          <p:nvPr/>
        </p:nvSpPr>
        <p:spPr>
          <a:xfrm>
            <a:off x="1194196" y="4064555"/>
            <a:ext cx="7417595" cy="1"/>
          </a:xfrm>
          <a:prstGeom prst="line">
            <a:avLst/>
          </a:prstGeom>
          <a:ln w="25400">
            <a:solidFill>
              <a:srgbClr val="ED7074"/>
            </a:solidFill>
          </a:ln>
        </p:spPr>
        <p:txBody>
          <a:bodyPr lIns="34289" tIns="34289" rIns="34289" bIns="34289"/>
          <a:lstStyle/>
          <a:p>
            <a:pPr algn="l" defTabSz="685800">
              <a:defRPr sz="3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4" name="圆形"/>
          <p:cNvSpPr/>
          <p:nvPr/>
        </p:nvSpPr>
        <p:spPr>
          <a:xfrm>
            <a:off x="2070496" y="3896915"/>
            <a:ext cx="338139" cy="340520"/>
          </a:xfrm>
          <a:prstGeom prst="ellipse">
            <a:avLst/>
          </a:prstGeom>
          <a:solidFill>
            <a:srgbClr val="ED7074"/>
          </a:solidFill>
          <a:ln w="12700">
            <a:miter lim="400000"/>
          </a:ln>
        </p:spPr>
        <p:txBody>
          <a:bodyPr lIns="34289" tIns="34289" rIns="34289" bIns="34289"/>
          <a:lstStyle/>
          <a:p>
            <a:pPr algn="l" defTabSz="342900">
              <a:def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5" name="圆形"/>
          <p:cNvSpPr/>
          <p:nvPr/>
        </p:nvSpPr>
        <p:spPr>
          <a:xfrm>
            <a:off x="3126581" y="3896915"/>
            <a:ext cx="339329" cy="340520"/>
          </a:xfrm>
          <a:prstGeom prst="ellipse">
            <a:avLst/>
          </a:prstGeom>
          <a:solidFill>
            <a:srgbClr val="ED7074"/>
          </a:solidFill>
          <a:ln w="12700">
            <a:miter lim="400000"/>
          </a:ln>
        </p:spPr>
        <p:txBody>
          <a:bodyPr lIns="34289" tIns="34289" rIns="34289" bIns="34289"/>
          <a:lstStyle/>
          <a:p>
            <a:pPr algn="l" defTabSz="342900">
              <a:def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6" name="圆形"/>
          <p:cNvSpPr/>
          <p:nvPr/>
        </p:nvSpPr>
        <p:spPr>
          <a:xfrm>
            <a:off x="4183856" y="3896915"/>
            <a:ext cx="338138" cy="340520"/>
          </a:xfrm>
          <a:prstGeom prst="ellipse">
            <a:avLst/>
          </a:prstGeom>
          <a:solidFill>
            <a:srgbClr val="ED7074"/>
          </a:solidFill>
          <a:ln w="12700">
            <a:miter lim="400000"/>
          </a:ln>
        </p:spPr>
        <p:txBody>
          <a:bodyPr lIns="34289" tIns="34289" rIns="34289" bIns="34289"/>
          <a:lstStyle/>
          <a:p>
            <a:pPr algn="l" defTabSz="342900">
              <a:def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7" name="圆形"/>
          <p:cNvSpPr/>
          <p:nvPr/>
        </p:nvSpPr>
        <p:spPr>
          <a:xfrm>
            <a:off x="5239940" y="3896915"/>
            <a:ext cx="338139" cy="340520"/>
          </a:xfrm>
          <a:prstGeom prst="ellipse">
            <a:avLst/>
          </a:prstGeom>
          <a:solidFill>
            <a:srgbClr val="ED7074"/>
          </a:solidFill>
          <a:ln w="12700">
            <a:miter lim="400000"/>
          </a:ln>
        </p:spPr>
        <p:txBody>
          <a:bodyPr lIns="34289" tIns="34289" rIns="34289" bIns="34289"/>
          <a:lstStyle/>
          <a:p>
            <a:pPr algn="l" defTabSz="342900">
              <a:def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8" name="圆形"/>
          <p:cNvSpPr/>
          <p:nvPr/>
        </p:nvSpPr>
        <p:spPr>
          <a:xfrm>
            <a:off x="6297215" y="3896915"/>
            <a:ext cx="338139" cy="340520"/>
          </a:xfrm>
          <a:prstGeom prst="ellipse">
            <a:avLst/>
          </a:prstGeom>
          <a:solidFill>
            <a:srgbClr val="ED7074"/>
          </a:solidFill>
          <a:ln w="12700">
            <a:miter lim="400000"/>
          </a:ln>
        </p:spPr>
        <p:txBody>
          <a:bodyPr lIns="34289" tIns="34289" rIns="34289" bIns="34289"/>
          <a:lstStyle/>
          <a:p>
            <a:pPr algn="l" defTabSz="342900">
              <a:def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9" name="圆形"/>
          <p:cNvSpPr/>
          <p:nvPr/>
        </p:nvSpPr>
        <p:spPr>
          <a:xfrm>
            <a:off x="7353300" y="3896915"/>
            <a:ext cx="338138" cy="340520"/>
          </a:xfrm>
          <a:prstGeom prst="ellipse">
            <a:avLst/>
          </a:prstGeom>
          <a:solidFill>
            <a:srgbClr val="ED7074"/>
          </a:solidFill>
          <a:ln w="12700">
            <a:miter lim="400000"/>
          </a:ln>
        </p:spPr>
        <p:txBody>
          <a:bodyPr lIns="34289" tIns="34289" rIns="34289" bIns="34289"/>
          <a:lstStyle/>
          <a:p>
            <a:pPr algn="l" defTabSz="342900">
              <a:def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0" name="圆形"/>
          <p:cNvSpPr/>
          <p:nvPr/>
        </p:nvSpPr>
        <p:spPr>
          <a:xfrm>
            <a:off x="8409384" y="3896915"/>
            <a:ext cx="339329" cy="340520"/>
          </a:xfrm>
          <a:prstGeom prst="ellipse">
            <a:avLst/>
          </a:prstGeom>
          <a:solidFill>
            <a:srgbClr val="ED7074"/>
          </a:solidFill>
          <a:ln w="12700">
            <a:miter lim="400000"/>
          </a:ln>
        </p:spPr>
        <p:txBody>
          <a:bodyPr lIns="34289" tIns="34289" rIns="34289" bIns="34289"/>
          <a:lstStyle/>
          <a:p>
            <a:pPr algn="l" defTabSz="342900">
              <a:defRPr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93" name="成组"/>
          <p:cNvGrpSpPr/>
          <p:nvPr/>
        </p:nvGrpSpPr>
        <p:grpSpPr>
          <a:xfrm>
            <a:off x="1715690" y="2155031"/>
            <a:ext cx="1042989" cy="1858566"/>
            <a:chOff x="0" y="0"/>
            <a:chExt cx="1042987" cy="1858565"/>
          </a:xfrm>
        </p:grpSpPr>
        <p:sp>
          <p:nvSpPr>
            <p:cNvPr id="191" name="矩形"/>
            <p:cNvSpPr/>
            <p:nvPr/>
          </p:nvSpPr>
          <p:spPr>
            <a:xfrm>
              <a:off x="503634" y="1005531"/>
              <a:ext cx="66676" cy="853035"/>
            </a:xfrm>
            <a:prstGeom prst="rect">
              <a:avLst/>
            </a:prstGeom>
            <a:solidFill>
              <a:srgbClr val="ED70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l" defTabSz="342900">
                <a:defRPr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2" name="形状"/>
            <p:cNvSpPr/>
            <p:nvPr/>
          </p:nvSpPr>
          <p:spPr>
            <a:xfrm>
              <a:off x="0" y="0"/>
              <a:ext cx="1042988" cy="103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7" y="1604"/>
                  </a:moveTo>
                  <a:cubicBezTo>
                    <a:pt x="5740" y="1604"/>
                    <a:pt x="1602" y="5721"/>
                    <a:pt x="1602" y="10800"/>
                  </a:cubicBezTo>
                  <a:cubicBezTo>
                    <a:pt x="1602" y="15852"/>
                    <a:pt x="5740" y="19996"/>
                    <a:pt x="10787" y="19996"/>
                  </a:cubicBezTo>
                  <a:cubicBezTo>
                    <a:pt x="15860" y="19996"/>
                    <a:pt x="19971" y="15852"/>
                    <a:pt x="19971" y="10800"/>
                  </a:cubicBezTo>
                  <a:cubicBezTo>
                    <a:pt x="19971" y="5721"/>
                    <a:pt x="15860" y="1604"/>
                    <a:pt x="10787" y="1604"/>
                  </a:cubicBezTo>
                  <a:close/>
                  <a:moveTo>
                    <a:pt x="10787" y="21600"/>
                  </a:moveTo>
                  <a:cubicBezTo>
                    <a:pt x="4833" y="21600"/>
                    <a:pt x="0" y="16761"/>
                    <a:pt x="0" y="10800"/>
                  </a:cubicBezTo>
                  <a:cubicBezTo>
                    <a:pt x="0" y="4839"/>
                    <a:pt x="4833" y="0"/>
                    <a:pt x="10787" y="0"/>
                  </a:cubicBezTo>
                  <a:cubicBezTo>
                    <a:pt x="16741" y="0"/>
                    <a:pt x="21600" y="4839"/>
                    <a:pt x="21600" y="10800"/>
                  </a:cubicBezTo>
                  <a:cubicBezTo>
                    <a:pt x="21600" y="16761"/>
                    <a:pt x="16741" y="21600"/>
                    <a:pt x="10787" y="21600"/>
                  </a:cubicBezTo>
                  <a:close/>
                </a:path>
              </a:pathLst>
            </a:custGeom>
            <a:solidFill>
              <a:srgbClr val="ED70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l" defTabSz="685800">
                <a:defRPr sz="3600">
                  <a:solidFill>
                    <a:srgbClr val="595959"/>
                  </a:solidFill>
                  <a:latin typeface="Lora"/>
                  <a:ea typeface="Lora"/>
                  <a:cs typeface="Lora"/>
                  <a:sym typeface="Lora"/>
                </a:defRPr>
              </a:pPr>
            </a:p>
          </p:txBody>
        </p:sp>
      </p:grpSp>
      <p:sp>
        <p:nvSpPr>
          <p:cNvPr id="194" name="3.15…"/>
          <p:cNvSpPr txBox="1"/>
          <p:nvPr/>
        </p:nvSpPr>
        <p:spPr>
          <a:xfrm>
            <a:off x="1784746" y="2307431"/>
            <a:ext cx="90963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342900">
              <a:defRPr sz="2200">
                <a:solidFill>
                  <a:srgbClr val="2F4B6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3.15</a:t>
            </a:r>
          </a:p>
          <a:p>
            <a:pPr defTabSz="342900">
              <a:defRPr sz="2200">
                <a:solidFill>
                  <a:srgbClr val="2F4B6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-3.21</a:t>
            </a:r>
          </a:p>
        </p:txBody>
      </p:sp>
      <p:sp>
        <p:nvSpPr>
          <p:cNvPr id="195" name="Data cleaning and preprocessing."/>
          <p:cNvSpPr txBox="1"/>
          <p:nvPr/>
        </p:nvSpPr>
        <p:spPr>
          <a:xfrm>
            <a:off x="1169392" y="4376181"/>
            <a:ext cx="313670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342900">
              <a:lnSpc>
                <a:spcPct val="150000"/>
              </a:lnSpc>
              <a:defRPr sz="1600">
                <a:solidFill>
                  <a:srgbClr val="595959"/>
                </a:solidFill>
                <a:latin typeface="Lora Bold"/>
                <a:ea typeface="Lora Bold"/>
                <a:cs typeface="Lora Bold"/>
                <a:sym typeface="Lora Bold"/>
              </a:defRPr>
            </a:lvl1pPr>
          </a:lstStyle>
          <a:p>
            <a:pPr/>
            <a:r>
              <a:t>Data cleaning and preprocessing.</a:t>
            </a:r>
          </a:p>
        </p:txBody>
      </p:sp>
      <p:grpSp>
        <p:nvGrpSpPr>
          <p:cNvPr id="198" name="成组"/>
          <p:cNvGrpSpPr/>
          <p:nvPr/>
        </p:nvGrpSpPr>
        <p:grpSpPr>
          <a:xfrm>
            <a:off x="3839765" y="4215010"/>
            <a:ext cx="1042989" cy="1858567"/>
            <a:chOff x="0" y="0"/>
            <a:chExt cx="1042987" cy="1858565"/>
          </a:xfrm>
        </p:grpSpPr>
        <p:sp>
          <p:nvSpPr>
            <p:cNvPr id="196" name="矩形"/>
            <p:cNvSpPr/>
            <p:nvPr/>
          </p:nvSpPr>
          <p:spPr>
            <a:xfrm rot="10800000">
              <a:off x="472678" y="0"/>
              <a:ext cx="66676" cy="853034"/>
            </a:xfrm>
            <a:prstGeom prst="rect">
              <a:avLst/>
            </a:prstGeom>
            <a:solidFill>
              <a:srgbClr val="ED70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l" defTabSz="342900">
                <a:defRPr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97" name="形状"/>
            <p:cNvSpPr/>
            <p:nvPr/>
          </p:nvSpPr>
          <p:spPr>
            <a:xfrm rot="10800000">
              <a:off x="-1" y="819675"/>
              <a:ext cx="1042989" cy="103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7" y="1604"/>
                  </a:moveTo>
                  <a:cubicBezTo>
                    <a:pt x="5740" y="1604"/>
                    <a:pt x="1602" y="5721"/>
                    <a:pt x="1602" y="10800"/>
                  </a:cubicBezTo>
                  <a:cubicBezTo>
                    <a:pt x="1602" y="15852"/>
                    <a:pt x="5740" y="19996"/>
                    <a:pt x="10787" y="19996"/>
                  </a:cubicBezTo>
                  <a:cubicBezTo>
                    <a:pt x="15860" y="19996"/>
                    <a:pt x="19971" y="15852"/>
                    <a:pt x="19971" y="10800"/>
                  </a:cubicBezTo>
                  <a:cubicBezTo>
                    <a:pt x="19971" y="5721"/>
                    <a:pt x="15860" y="1604"/>
                    <a:pt x="10787" y="1604"/>
                  </a:cubicBezTo>
                  <a:close/>
                  <a:moveTo>
                    <a:pt x="10787" y="21600"/>
                  </a:moveTo>
                  <a:cubicBezTo>
                    <a:pt x="4833" y="21600"/>
                    <a:pt x="0" y="16761"/>
                    <a:pt x="0" y="10800"/>
                  </a:cubicBezTo>
                  <a:cubicBezTo>
                    <a:pt x="0" y="4839"/>
                    <a:pt x="4833" y="0"/>
                    <a:pt x="10787" y="0"/>
                  </a:cubicBezTo>
                  <a:cubicBezTo>
                    <a:pt x="16741" y="0"/>
                    <a:pt x="21600" y="4839"/>
                    <a:pt x="21600" y="10800"/>
                  </a:cubicBezTo>
                  <a:cubicBezTo>
                    <a:pt x="21600" y="16761"/>
                    <a:pt x="16741" y="21600"/>
                    <a:pt x="10787" y="21600"/>
                  </a:cubicBezTo>
                  <a:close/>
                </a:path>
              </a:pathLst>
            </a:custGeom>
            <a:solidFill>
              <a:srgbClr val="ED70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l" defTabSz="685800">
                <a:defRPr sz="3600">
                  <a:solidFill>
                    <a:srgbClr val="595959"/>
                  </a:solidFill>
                  <a:latin typeface="Lora"/>
                  <a:ea typeface="Lora"/>
                  <a:cs typeface="Lora"/>
                  <a:sym typeface="Lora"/>
                </a:defRPr>
              </a:pPr>
            </a:p>
          </p:txBody>
        </p:sp>
      </p:grpSp>
      <p:sp>
        <p:nvSpPr>
          <p:cNvPr id="199" name="3.22-…"/>
          <p:cNvSpPr txBox="1"/>
          <p:nvPr/>
        </p:nvSpPr>
        <p:spPr>
          <a:xfrm>
            <a:off x="3898106" y="5233590"/>
            <a:ext cx="909638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342900">
              <a:defRPr sz="2200">
                <a:solidFill>
                  <a:srgbClr val="3D4147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3.22-</a:t>
            </a:r>
          </a:p>
          <a:p>
            <a:pPr defTabSz="342900">
              <a:defRPr sz="2200">
                <a:solidFill>
                  <a:srgbClr val="3D4147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3.28</a:t>
            </a:r>
          </a:p>
        </p:txBody>
      </p:sp>
      <p:grpSp>
        <p:nvGrpSpPr>
          <p:cNvPr id="202" name="成组"/>
          <p:cNvGrpSpPr/>
          <p:nvPr/>
        </p:nvGrpSpPr>
        <p:grpSpPr>
          <a:xfrm>
            <a:off x="5936456" y="2152650"/>
            <a:ext cx="1042988" cy="1857375"/>
            <a:chOff x="0" y="0"/>
            <a:chExt cx="1042987" cy="1857375"/>
          </a:xfrm>
        </p:grpSpPr>
        <p:sp>
          <p:nvSpPr>
            <p:cNvPr id="200" name="矩形"/>
            <p:cNvSpPr/>
            <p:nvPr/>
          </p:nvSpPr>
          <p:spPr>
            <a:xfrm>
              <a:off x="503634" y="1004887"/>
              <a:ext cx="66676" cy="852488"/>
            </a:xfrm>
            <a:prstGeom prst="rect">
              <a:avLst/>
            </a:prstGeom>
            <a:solidFill>
              <a:srgbClr val="ED70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l" defTabSz="342900">
                <a:defRPr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1" name="形状"/>
            <p:cNvSpPr/>
            <p:nvPr/>
          </p:nvSpPr>
          <p:spPr>
            <a:xfrm>
              <a:off x="0" y="0"/>
              <a:ext cx="1042988" cy="1038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7" y="1604"/>
                  </a:moveTo>
                  <a:cubicBezTo>
                    <a:pt x="5740" y="1604"/>
                    <a:pt x="1602" y="5721"/>
                    <a:pt x="1602" y="10800"/>
                  </a:cubicBezTo>
                  <a:cubicBezTo>
                    <a:pt x="1602" y="15852"/>
                    <a:pt x="5740" y="19996"/>
                    <a:pt x="10787" y="19996"/>
                  </a:cubicBezTo>
                  <a:cubicBezTo>
                    <a:pt x="15860" y="19996"/>
                    <a:pt x="19971" y="15852"/>
                    <a:pt x="19971" y="10800"/>
                  </a:cubicBezTo>
                  <a:cubicBezTo>
                    <a:pt x="19971" y="5721"/>
                    <a:pt x="15860" y="1604"/>
                    <a:pt x="10787" y="1604"/>
                  </a:cubicBezTo>
                  <a:close/>
                  <a:moveTo>
                    <a:pt x="10787" y="21600"/>
                  </a:moveTo>
                  <a:cubicBezTo>
                    <a:pt x="4833" y="21600"/>
                    <a:pt x="0" y="16761"/>
                    <a:pt x="0" y="10800"/>
                  </a:cubicBezTo>
                  <a:cubicBezTo>
                    <a:pt x="0" y="4839"/>
                    <a:pt x="4833" y="0"/>
                    <a:pt x="10787" y="0"/>
                  </a:cubicBezTo>
                  <a:cubicBezTo>
                    <a:pt x="16741" y="0"/>
                    <a:pt x="21600" y="4839"/>
                    <a:pt x="21600" y="10800"/>
                  </a:cubicBezTo>
                  <a:cubicBezTo>
                    <a:pt x="21600" y="16761"/>
                    <a:pt x="16741" y="21600"/>
                    <a:pt x="10787" y="21600"/>
                  </a:cubicBezTo>
                  <a:close/>
                </a:path>
              </a:pathLst>
            </a:custGeom>
            <a:solidFill>
              <a:srgbClr val="ED70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l" defTabSz="685800">
                <a:defRPr sz="3600">
                  <a:solidFill>
                    <a:srgbClr val="595959"/>
                  </a:solidFill>
                  <a:latin typeface="Lora"/>
                  <a:ea typeface="Lora"/>
                  <a:cs typeface="Lora"/>
                  <a:sym typeface="Lora"/>
                </a:defRPr>
              </a:pPr>
            </a:p>
          </p:txBody>
        </p:sp>
      </p:grpSp>
      <p:sp>
        <p:nvSpPr>
          <p:cNvPr id="203" name="3.29 -4.4"/>
          <p:cNvSpPr txBox="1"/>
          <p:nvPr/>
        </p:nvSpPr>
        <p:spPr>
          <a:xfrm>
            <a:off x="6033789" y="2307431"/>
            <a:ext cx="86499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42900">
              <a:defRPr sz="2200">
                <a:solidFill>
                  <a:srgbClr val="3D4147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3.29 -4.4</a:t>
            </a:r>
          </a:p>
        </p:txBody>
      </p:sp>
      <p:sp>
        <p:nvSpPr>
          <p:cNvPr id="204" name="4.5 - 4.11"/>
          <p:cNvSpPr txBox="1"/>
          <p:nvPr/>
        </p:nvSpPr>
        <p:spPr>
          <a:xfrm>
            <a:off x="8123634" y="5233590"/>
            <a:ext cx="91082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342900">
              <a:defRPr sz="2200">
                <a:solidFill>
                  <a:srgbClr val="3D4147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4.5 - 4.11</a:t>
            </a:r>
          </a:p>
        </p:txBody>
      </p:sp>
      <p:grpSp>
        <p:nvGrpSpPr>
          <p:cNvPr id="207" name="成组"/>
          <p:cNvGrpSpPr/>
          <p:nvPr/>
        </p:nvGrpSpPr>
        <p:grpSpPr>
          <a:xfrm>
            <a:off x="8065293" y="4215010"/>
            <a:ext cx="1042989" cy="1858567"/>
            <a:chOff x="0" y="0"/>
            <a:chExt cx="1042987" cy="1858565"/>
          </a:xfrm>
        </p:grpSpPr>
        <p:sp>
          <p:nvSpPr>
            <p:cNvPr id="205" name="矩形"/>
            <p:cNvSpPr/>
            <p:nvPr/>
          </p:nvSpPr>
          <p:spPr>
            <a:xfrm rot="10800000">
              <a:off x="472678" y="0"/>
              <a:ext cx="66676" cy="853034"/>
            </a:xfrm>
            <a:prstGeom prst="rect">
              <a:avLst/>
            </a:prstGeom>
            <a:solidFill>
              <a:srgbClr val="ED70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l" defTabSz="342900">
                <a:defRPr sz="12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06" name="形状"/>
            <p:cNvSpPr/>
            <p:nvPr/>
          </p:nvSpPr>
          <p:spPr>
            <a:xfrm rot="10800000">
              <a:off x="-1" y="819675"/>
              <a:ext cx="1042989" cy="1038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7" y="1604"/>
                  </a:moveTo>
                  <a:cubicBezTo>
                    <a:pt x="5740" y="1604"/>
                    <a:pt x="1602" y="5721"/>
                    <a:pt x="1602" y="10800"/>
                  </a:cubicBezTo>
                  <a:cubicBezTo>
                    <a:pt x="1602" y="15852"/>
                    <a:pt x="5740" y="19996"/>
                    <a:pt x="10787" y="19996"/>
                  </a:cubicBezTo>
                  <a:cubicBezTo>
                    <a:pt x="15860" y="19996"/>
                    <a:pt x="19971" y="15852"/>
                    <a:pt x="19971" y="10800"/>
                  </a:cubicBezTo>
                  <a:cubicBezTo>
                    <a:pt x="19971" y="5721"/>
                    <a:pt x="15860" y="1604"/>
                    <a:pt x="10787" y="1604"/>
                  </a:cubicBezTo>
                  <a:close/>
                  <a:moveTo>
                    <a:pt x="10787" y="21600"/>
                  </a:moveTo>
                  <a:cubicBezTo>
                    <a:pt x="4833" y="21600"/>
                    <a:pt x="0" y="16761"/>
                    <a:pt x="0" y="10800"/>
                  </a:cubicBezTo>
                  <a:cubicBezTo>
                    <a:pt x="0" y="4839"/>
                    <a:pt x="4833" y="0"/>
                    <a:pt x="10787" y="0"/>
                  </a:cubicBezTo>
                  <a:cubicBezTo>
                    <a:pt x="16741" y="0"/>
                    <a:pt x="21600" y="4839"/>
                    <a:pt x="21600" y="10800"/>
                  </a:cubicBezTo>
                  <a:cubicBezTo>
                    <a:pt x="21600" y="16761"/>
                    <a:pt x="16741" y="21600"/>
                    <a:pt x="10787" y="21600"/>
                  </a:cubicBezTo>
                  <a:close/>
                </a:path>
              </a:pathLst>
            </a:custGeom>
            <a:solidFill>
              <a:srgbClr val="ED7074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pPr algn="l" defTabSz="685800">
                <a:defRPr sz="3600">
                  <a:solidFill>
                    <a:srgbClr val="595959"/>
                  </a:solidFill>
                  <a:latin typeface="Lora"/>
                  <a:ea typeface="Lora"/>
                  <a:cs typeface="Lora"/>
                  <a:sym typeface="Lora"/>
                </a:defRPr>
              </a:pPr>
            </a:p>
          </p:txBody>
        </p:sp>
      </p:grpSp>
      <p:sp>
        <p:nvSpPr>
          <p:cNvPr id="208" name="Spark MLlib(Clustering&amp;Classification) self-learning."/>
          <p:cNvSpPr txBox="1"/>
          <p:nvPr/>
        </p:nvSpPr>
        <p:spPr>
          <a:xfrm>
            <a:off x="2430040" y="6212323"/>
            <a:ext cx="5066557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342900">
              <a:lnSpc>
                <a:spcPct val="150000"/>
              </a:lnSpc>
              <a:defRPr sz="1600">
                <a:solidFill>
                  <a:srgbClr val="595959"/>
                </a:solidFill>
                <a:latin typeface="Lora Bold"/>
                <a:ea typeface="Lora Bold"/>
                <a:cs typeface="Lora Bold"/>
                <a:sym typeface="Lora Bold"/>
              </a:defRPr>
            </a:lvl1pPr>
          </a:lstStyle>
          <a:p>
            <a:pPr/>
            <a:r>
              <a:t>Spark MLlib(Clustering&amp;Classification) self-learning.</a:t>
            </a:r>
          </a:p>
        </p:txBody>
      </p:sp>
      <p:sp>
        <p:nvSpPr>
          <p:cNvPr id="209" name="Milestones/sprints"/>
          <p:cNvSpPr/>
          <p:nvPr/>
        </p:nvSpPr>
        <p:spPr>
          <a:xfrm>
            <a:off x="1067379" y="603051"/>
            <a:ext cx="445773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100"/>
              </a:lnSpc>
              <a:defRPr b="1" sz="4500">
                <a:solidFill>
                  <a:srgbClr val="254C7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Milestones/sprints</a:t>
            </a:r>
          </a:p>
        </p:txBody>
      </p:sp>
      <p:sp>
        <p:nvSpPr>
          <p:cNvPr id="210" name="Continue Implementation."/>
          <p:cNvSpPr txBox="1"/>
          <p:nvPr/>
        </p:nvSpPr>
        <p:spPr>
          <a:xfrm>
            <a:off x="5314354" y="4357608"/>
            <a:ext cx="271069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342900">
              <a:lnSpc>
                <a:spcPct val="150000"/>
              </a:lnSpc>
              <a:defRPr sz="1600">
                <a:solidFill>
                  <a:srgbClr val="595959"/>
                </a:solidFill>
                <a:latin typeface="Lora Bold"/>
                <a:ea typeface="Lora Bold"/>
                <a:cs typeface="Lora Bold"/>
                <a:sym typeface="Lora Bold"/>
              </a:defRPr>
            </a:lvl1pPr>
          </a:lstStyle>
          <a:p>
            <a:pPr/>
            <a:r>
              <a:t>Continue Implementation.</a:t>
            </a:r>
          </a:p>
        </p:txBody>
      </p:sp>
      <p:sp>
        <p:nvSpPr>
          <p:cNvPr id="211" name="Data Visualization."/>
          <p:cNvSpPr txBox="1"/>
          <p:nvPr/>
        </p:nvSpPr>
        <p:spPr>
          <a:xfrm>
            <a:off x="7460679" y="6212323"/>
            <a:ext cx="2050059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342900">
              <a:lnSpc>
                <a:spcPct val="150000"/>
              </a:lnSpc>
              <a:defRPr sz="1600">
                <a:solidFill>
                  <a:srgbClr val="595959"/>
                </a:solidFill>
                <a:latin typeface="Lora Bold"/>
                <a:ea typeface="Lora Bold"/>
                <a:cs typeface="Lora Bold"/>
                <a:sym typeface="Lora Bold"/>
              </a:defRPr>
            </a:lvl1pPr>
          </a:lstStyle>
          <a:p>
            <a:pPr/>
            <a:r>
              <a:t>Data Visualization.</a:t>
            </a:r>
          </a:p>
        </p:txBody>
      </p:sp>
      <p:sp>
        <p:nvSpPr>
          <p:cNvPr id="212" name="形状"/>
          <p:cNvSpPr/>
          <p:nvPr/>
        </p:nvSpPr>
        <p:spPr>
          <a:xfrm>
            <a:off x="1046559" y="4468256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3" name="形状"/>
          <p:cNvSpPr/>
          <p:nvPr/>
        </p:nvSpPr>
        <p:spPr>
          <a:xfrm>
            <a:off x="1046559" y="4811156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4" name="Spark self-learning."/>
          <p:cNvSpPr txBox="1"/>
          <p:nvPr/>
        </p:nvSpPr>
        <p:spPr>
          <a:xfrm>
            <a:off x="1169392" y="4719081"/>
            <a:ext cx="313670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342900">
              <a:lnSpc>
                <a:spcPct val="150000"/>
              </a:lnSpc>
              <a:defRPr sz="1600">
                <a:solidFill>
                  <a:srgbClr val="595959"/>
                </a:solidFill>
                <a:latin typeface="Lora Bold"/>
                <a:ea typeface="Lora Bold"/>
                <a:cs typeface="Lora Bold"/>
                <a:sym typeface="Lora Bold"/>
              </a:defRPr>
            </a:lvl1pPr>
          </a:lstStyle>
          <a:p>
            <a:pPr/>
            <a:r>
              <a:t>Spark self-learning.</a:t>
            </a:r>
          </a:p>
        </p:txBody>
      </p:sp>
      <p:sp>
        <p:nvSpPr>
          <p:cNvPr id="215" name="形状"/>
          <p:cNvSpPr/>
          <p:nvPr/>
        </p:nvSpPr>
        <p:spPr>
          <a:xfrm>
            <a:off x="2315467" y="6303406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形状"/>
          <p:cNvSpPr/>
          <p:nvPr/>
        </p:nvSpPr>
        <p:spPr>
          <a:xfrm>
            <a:off x="2315467" y="6665356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7" name="Starting implementation."/>
          <p:cNvSpPr txBox="1"/>
          <p:nvPr/>
        </p:nvSpPr>
        <p:spPr>
          <a:xfrm>
            <a:off x="2453084" y="6573281"/>
            <a:ext cx="445773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342900">
              <a:lnSpc>
                <a:spcPct val="150000"/>
              </a:lnSpc>
              <a:defRPr sz="1600">
                <a:solidFill>
                  <a:srgbClr val="595959"/>
                </a:solidFill>
                <a:latin typeface="Lora Bold"/>
                <a:ea typeface="Lora Bold"/>
                <a:cs typeface="Lora Bold"/>
                <a:sym typeface="Lora Bold"/>
              </a:defRPr>
            </a:lvl1pPr>
          </a:lstStyle>
          <a:p>
            <a:pPr/>
            <a:r>
              <a:t>Starting implementation.</a:t>
            </a:r>
          </a:p>
        </p:txBody>
      </p:sp>
      <p:sp>
        <p:nvSpPr>
          <p:cNvPr id="218" name="形状"/>
          <p:cNvSpPr/>
          <p:nvPr/>
        </p:nvSpPr>
        <p:spPr>
          <a:xfrm>
            <a:off x="5126434" y="4449683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9" name="形状"/>
          <p:cNvSpPr/>
          <p:nvPr/>
        </p:nvSpPr>
        <p:spPr>
          <a:xfrm>
            <a:off x="5126434" y="5068867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0" name="Test cases coding."/>
          <p:cNvSpPr txBox="1"/>
          <p:nvPr/>
        </p:nvSpPr>
        <p:spPr>
          <a:xfrm>
            <a:off x="5343128" y="4990524"/>
            <a:ext cx="218678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342900">
              <a:lnSpc>
                <a:spcPct val="150000"/>
              </a:lnSpc>
              <a:defRPr sz="1600">
                <a:solidFill>
                  <a:srgbClr val="595959"/>
                </a:solidFill>
                <a:latin typeface="Lora Bold"/>
                <a:ea typeface="Lora Bold"/>
                <a:cs typeface="Lora Bold"/>
                <a:sym typeface="Lora Bold"/>
              </a:defRPr>
            </a:lvl1pPr>
          </a:lstStyle>
          <a:p>
            <a:pPr/>
            <a:r>
              <a:t>Test cases coding.</a:t>
            </a:r>
          </a:p>
        </p:txBody>
      </p:sp>
      <p:sp>
        <p:nvSpPr>
          <p:cNvPr id="221" name="形状"/>
          <p:cNvSpPr/>
          <p:nvPr/>
        </p:nvSpPr>
        <p:spPr>
          <a:xfrm>
            <a:off x="7331967" y="6303406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2" name="形状"/>
          <p:cNvSpPr/>
          <p:nvPr/>
        </p:nvSpPr>
        <p:spPr>
          <a:xfrm>
            <a:off x="7331967" y="6665356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3" name="Integration tests."/>
          <p:cNvSpPr txBox="1"/>
          <p:nvPr/>
        </p:nvSpPr>
        <p:spPr>
          <a:xfrm>
            <a:off x="7485657" y="6573281"/>
            <a:ext cx="2186783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342900">
              <a:lnSpc>
                <a:spcPct val="150000"/>
              </a:lnSpc>
              <a:defRPr sz="1600">
                <a:solidFill>
                  <a:srgbClr val="595959"/>
                </a:solidFill>
                <a:latin typeface="Lora Bold"/>
                <a:ea typeface="Lora Bold"/>
                <a:cs typeface="Lora Bold"/>
                <a:sym typeface="Lora Bold"/>
              </a:defRPr>
            </a:lvl1pPr>
          </a:lstStyle>
          <a:p>
            <a:pPr/>
            <a:r>
              <a:t>Integration tests.</a:t>
            </a:r>
          </a:p>
        </p:txBody>
      </p:sp>
      <p:sp>
        <p:nvSpPr>
          <p:cNvPr id="224" name="形状"/>
          <p:cNvSpPr/>
          <p:nvPr/>
        </p:nvSpPr>
        <p:spPr>
          <a:xfrm>
            <a:off x="2315467" y="7027306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5" name="Zeppelin self-learning."/>
          <p:cNvSpPr txBox="1"/>
          <p:nvPr/>
        </p:nvSpPr>
        <p:spPr>
          <a:xfrm>
            <a:off x="2453084" y="6890146"/>
            <a:ext cx="445773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342900">
              <a:lnSpc>
                <a:spcPct val="150000"/>
              </a:lnSpc>
              <a:defRPr sz="1600">
                <a:solidFill>
                  <a:srgbClr val="595959"/>
                </a:solidFill>
                <a:latin typeface="Lora Bold"/>
                <a:ea typeface="Lora Bold"/>
                <a:cs typeface="Lora Bold"/>
                <a:sym typeface="Lora Bold"/>
              </a:defRPr>
            </a:lvl1pPr>
          </a:lstStyle>
          <a:p>
            <a:pPr/>
            <a:r>
              <a:t>Zeppelin self-learning.</a:t>
            </a:r>
          </a:p>
        </p:txBody>
      </p:sp>
      <p:sp>
        <p:nvSpPr>
          <p:cNvPr id="226" name="形状"/>
          <p:cNvSpPr/>
          <p:nvPr/>
        </p:nvSpPr>
        <p:spPr>
          <a:xfrm>
            <a:off x="5127823" y="4719081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7" name="Train model."/>
          <p:cNvSpPr txBox="1"/>
          <p:nvPr/>
        </p:nvSpPr>
        <p:spPr>
          <a:xfrm>
            <a:off x="5334793" y="4649906"/>
            <a:ext cx="2186783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342900">
              <a:lnSpc>
                <a:spcPct val="150000"/>
              </a:lnSpc>
              <a:defRPr sz="1600">
                <a:solidFill>
                  <a:srgbClr val="595959"/>
                </a:solidFill>
                <a:latin typeface="Lora Bold"/>
                <a:ea typeface="Lora Bold"/>
                <a:cs typeface="Lora Bold"/>
                <a:sym typeface="Lora Bold"/>
              </a:defRPr>
            </a:lvl1pPr>
          </a:lstStyle>
          <a:p>
            <a:pPr/>
            <a:r>
              <a:t>Train model.</a:t>
            </a:r>
          </a:p>
        </p:txBody>
      </p:sp>
      <p:sp>
        <p:nvSpPr>
          <p:cNvPr id="228" name="形状"/>
          <p:cNvSpPr/>
          <p:nvPr/>
        </p:nvSpPr>
        <p:spPr>
          <a:xfrm>
            <a:off x="1046559" y="5158501"/>
            <a:ext cx="57151" cy="57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800"/>
                </a:moveTo>
                <a:cubicBezTo>
                  <a:pt x="21600" y="18000"/>
                  <a:pt x="18000" y="21600"/>
                  <a:pt x="10800" y="21600"/>
                </a:cubicBezTo>
                <a:cubicBezTo>
                  <a:pt x="3600" y="21600"/>
                  <a:pt x="0" y="18000"/>
                  <a:pt x="0" y="10800"/>
                </a:cubicBezTo>
                <a:cubicBezTo>
                  <a:pt x="0" y="3600"/>
                  <a:pt x="3600" y="0"/>
                  <a:pt x="10800" y="0"/>
                </a:cubicBezTo>
                <a:cubicBezTo>
                  <a:pt x="18000" y="0"/>
                  <a:pt x="21600" y="3600"/>
                  <a:pt x="21600" y="10800"/>
                </a:cubicBezTo>
                <a:lnTo>
                  <a:pt x="21600" y="10800"/>
                </a:lnTo>
              </a:path>
            </a:pathLst>
          </a:cu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9" name="Travis CI set up."/>
          <p:cNvSpPr txBox="1"/>
          <p:nvPr/>
        </p:nvSpPr>
        <p:spPr>
          <a:xfrm>
            <a:off x="1169392" y="5061981"/>
            <a:ext cx="313670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 defTabSz="342900">
              <a:lnSpc>
                <a:spcPct val="150000"/>
              </a:lnSpc>
              <a:defRPr sz="1600">
                <a:solidFill>
                  <a:srgbClr val="595959"/>
                </a:solidFill>
                <a:latin typeface="Lora Bold"/>
                <a:ea typeface="Lora Bold"/>
                <a:cs typeface="Lora Bold"/>
                <a:sym typeface="Lora Bold"/>
              </a:defRPr>
            </a:lvl1pPr>
          </a:lstStyle>
          <a:p>
            <a:pPr/>
            <a:r>
              <a:t>Travis CI set up.</a:t>
            </a:r>
          </a:p>
        </p:txBody>
      </p:sp>
      <p:sp>
        <p:nvSpPr>
          <p:cNvPr id="230" name="矩形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FF6770">
              <a:alpha val="995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FF677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3" name="形状"/>
          <p:cNvSpPr/>
          <p:nvPr/>
        </p:nvSpPr>
        <p:spPr>
          <a:xfrm>
            <a:off x="641350" y="2089150"/>
            <a:ext cx="108264" cy="108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13782"/>
                  <a:pt x="1054" y="16328"/>
                  <a:pt x="3163" y="18437"/>
                </a:cubicBezTo>
                <a:cubicBezTo>
                  <a:pt x="5272" y="20546"/>
                  <a:pt x="7818" y="21600"/>
                  <a:pt x="10800" y="21600"/>
                </a:cubicBezTo>
                <a:cubicBezTo>
                  <a:pt x="13782" y="21600"/>
                  <a:pt x="16328" y="20546"/>
                  <a:pt x="18437" y="18437"/>
                </a:cubicBezTo>
                <a:cubicBezTo>
                  <a:pt x="20546" y="16328"/>
                  <a:pt x="21600" y="13782"/>
                  <a:pt x="21600" y="10800"/>
                </a:cubicBezTo>
                <a:cubicBezTo>
                  <a:pt x="21600" y="7818"/>
                  <a:pt x="20546" y="5272"/>
                  <a:pt x="18437" y="3163"/>
                </a:cubicBezTo>
                <a:cubicBezTo>
                  <a:pt x="16328" y="1054"/>
                  <a:pt x="13782" y="0"/>
                  <a:pt x="10800" y="0"/>
                </a:cubicBezTo>
                <a:cubicBezTo>
                  <a:pt x="7818" y="0"/>
                  <a:pt x="5272" y="1054"/>
                  <a:pt x="3163" y="3163"/>
                </a:cubicBezTo>
                <a:cubicBezTo>
                  <a:pt x="1054" y="5272"/>
                  <a:pt x="0" y="7818"/>
                  <a:pt x="0" y="10800"/>
                </a:cubicBezTo>
                <a:lnTo>
                  <a:pt x="0" y="10800"/>
                </a:lnTo>
              </a:path>
            </a:pathLst>
          </a:custGeom>
          <a:solidFill>
            <a:srgbClr val="2F4B6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4" name="Programing in Scala"/>
          <p:cNvSpPr/>
          <p:nvPr/>
        </p:nvSpPr>
        <p:spPr>
          <a:xfrm>
            <a:off x="534669" y="844553"/>
            <a:ext cx="674777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ts val="5100"/>
              </a:lnSpc>
              <a:defRPr b="1" sz="4500">
                <a:solidFill>
                  <a:srgbClr val="F6F6F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Programing in Scala</a:t>
            </a:r>
          </a:p>
        </p:txBody>
      </p:sp>
      <p:sp>
        <p:nvSpPr>
          <p:cNvPr id="235" name="形状"/>
          <p:cNvSpPr/>
          <p:nvPr/>
        </p:nvSpPr>
        <p:spPr>
          <a:xfrm>
            <a:off x="641349" y="3089740"/>
            <a:ext cx="108266" cy="10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13782"/>
                  <a:pt x="1054" y="16328"/>
                  <a:pt x="3163" y="18437"/>
                </a:cubicBezTo>
                <a:cubicBezTo>
                  <a:pt x="5272" y="20546"/>
                  <a:pt x="7818" y="21600"/>
                  <a:pt x="10800" y="21600"/>
                </a:cubicBezTo>
                <a:cubicBezTo>
                  <a:pt x="13782" y="21600"/>
                  <a:pt x="16328" y="20546"/>
                  <a:pt x="18437" y="18437"/>
                </a:cubicBezTo>
                <a:cubicBezTo>
                  <a:pt x="20545" y="16328"/>
                  <a:pt x="21600" y="13782"/>
                  <a:pt x="21600" y="10800"/>
                </a:cubicBezTo>
                <a:cubicBezTo>
                  <a:pt x="21600" y="7818"/>
                  <a:pt x="20545" y="5272"/>
                  <a:pt x="18437" y="3163"/>
                </a:cubicBezTo>
                <a:cubicBezTo>
                  <a:pt x="16328" y="1054"/>
                  <a:pt x="13782" y="0"/>
                  <a:pt x="10800" y="0"/>
                </a:cubicBezTo>
                <a:cubicBezTo>
                  <a:pt x="7818" y="0"/>
                  <a:pt x="5272" y="1054"/>
                  <a:pt x="3163" y="3163"/>
                </a:cubicBezTo>
                <a:cubicBezTo>
                  <a:pt x="1054" y="5272"/>
                  <a:pt x="0" y="7818"/>
                  <a:pt x="0" y="10800"/>
                </a:cubicBezTo>
                <a:lnTo>
                  <a:pt x="0" y="10800"/>
                </a:lnTo>
              </a:path>
            </a:pathLst>
          </a:custGeom>
          <a:solidFill>
            <a:srgbClr val="2F4B6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6" name="形状"/>
          <p:cNvSpPr/>
          <p:nvPr/>
        </p:nvSpPr>
        <p:spPr>
          <a:xfrm>
            <a:off x="641349" y="3904516"/>
            <a:ext cx="108266" cy="108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13782"/>
                  <a:pt x="1054" y="16328"/>
                  <a:pt x="3163" y="18437"/>
                </a:cubicBezTo>
                <a:cubicBezTo>
                  <a:pt x="5272" y="20546"/>
                  <a:pt x="7818" y="21600"/>
                  <a:pt x="10800" y="21600"/>
                </a:cubicBezTo>
                <a:cubicBezTo>
                  <a:pt x="13782" y="21600"/>
                  <a:pt x="16328" y="20546"/>
                  <a:pt x="18437" y="18437"/>
                </a:cubicBezTo>
                <a:cubicBezTo>
                  <a:pt x="20545" y="16328"/>
                  <a:pt x="21600" y="13782"/>
                  <a:pt x="21600" y="10800"/>
                </a:cubicBezTo>
                <a:cubicBezTo>
                  <a:pt x="21600" y="7818"/>
                  <a:pt x="20545" y="5272"/>
                  <a:pt x="18437" y="3163"/>
                </a:cubicBezTo>
                <a:cubicBezTo>
                  <a:pt x="16328" y="1054"/>
                  <a:pt x="13782" y="0"/>
                  <a:pt x="10800" y="0"/>
                </a:cubicBezTo>
                <a:cubicBezTo>
                  <a:pt x="7818" y="0"/>
                  <a:pt x="5272" y="1054"/>
                  <a:pt x="3163" y="3163"/>
                </a:cubicBezTo>
                <a:cubicBezTo>
                  <a:pt x="1054" y="5272"/>
                  <a:pt x="0" y="7818"/>
                  <a:pt x="0" y="10800"/>
                </a:cubicBezTo>
                <a:lnTo>
                  <a:pt x="0" y="10800"/>
                </a:lnTo>
              </a:path>
            </a:pathLst>
          </a:custGeom>
          <a:solidFill>
            <a:srgbClr val="2F4B6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7" name="Our repository"/>
          <p:cNvSpPr/>
          <p:nvPr/>
        </p:nvSpPr>
        <p:spPr>
          <a:xfrm>
            <a:off x="534669" y="4719292"/>
            <a:ext cx="674777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ts val="5100"/>
              </a:lnSpc>
              <a:defRPr b="1" sz="4500">
                <a:solidFill>
                  <a:srgbClr val="F6F6F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Our repository</a:t>
            </a:r>
          </a:p>
        </p:txBody>
      </p:sp>
      <p:sp>
        <p:nvSpPr>
          <p:cNvPr id="238" name="Cleaning, parsing and ingesting data"/>
          <p:cNvSpPr/>
          <p:nvPr/>
        </p:nvSpPr>
        <p:spPr>
          <a:xfrm>
            <a:off x="877569" y="1781332"/>
            <a:ext cx="674777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ts val="5100"/>
              </a:lnSpc>
              <a:defRPr b="1" sz="2800">
                <a:solidFill>
                  <a:srgbClr val="2F4B6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Cleaning, parsing and ingesting data</a:t>
            </a:r>
          </a:p>
        </p:txBody>
      </p:sp>
      <p:sp>
        <p:nvSpPr>
          <p:cNvPr id="239" name="Building ML Model"/>
          <p:cNvSpPr/>
          <p:nvPr/>
        </p:nvSpPr>
        <p:spPr>
          <a:xfrm>
            <a:off x="877569" y="2718110"/>
            <a:ext cx="674777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ts val="5100"/>
              </a:lnSpc>
              <a:defRPr b="1" sz="2800">
                <a:solidFill>
                  <a:srgbClr val="F6F6F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2F4B6F"/>
                </a:solidFill>
              </a:rPr>
              <a:t>Building</a:t>
            </a:r>
            <a:r>
              <a:t> </a:t>
            </a:r>
            <a:r>
              <a:rPr>
                <a:solidFill>
                  <a:srgbClr val="2F4B6F"/>
                </a:solidFill>
              </a:rPr>
              <a:t>ML Model</a:t>
            </a:r>
          </a:p>
        </p:txBody>
      </p:sp>
      <p:sp>
        <p:nvSpPr>
          <p:cNvPr id="240" name="Unit Test"/>
          <p:cNvSpPr/>
          <p:nvPr/>
        </p:nvSpPr>
        <p:spPr>
          <a:xfrm>
            <a:off x="877569" y="3596698"/>
            <a:ext cx="674777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ts val="5100"/>
              </a:lnSpc>
              <a:defRPr b="1" sz="2800">
                <a:solidFill>
                  <a:srgbClr val="2F4B6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Unit Test</a:t>
            </a:r>
          </a:p>
        </p:txBody>
      </p:sp>
      <p:sp>
        <p:nvSpPr>
          <p:cNvPr id="241" name="https://github.com/beiwen/CSYE7200_FinalProject_Team06"/>
          <p:cNvSpPr/>
          <p:nvPr/>
        </p:nvSpPr>
        <p:spPr>
          <a:xfrm>
            <a:off x="560069" y="5427470"/>
            <a:ext cx="688035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ts val="5100"/>
              </a:lnSpc>
              <a:defRPr b="1" sz="2100" u="sng">
                <a:solidFill>
                  <a:srgbClr val="2F4B6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u="none"/>
            </a:pPr>
            <a:r>
              <a:rPr u="sng"/>
              <a:t>https://github.com/beiwen/CSYE7200_FinalProject_Team06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矩形"/>
          <p:cNvSpPr/>
          <p:nvPr/>
        </p:nvSpPr>
        <p:spPr>
          <a:xfrm>
            <a:off x="0" y="0"/>
            <a:ext cx="9753600" cy="7315200"/>
          </a:xfrm>
          <a:prstGeom prst="rect">
            <a:avLst/>
          </a:prstGeom>
          <a:solidFill>
            <a:srgbClr val="254C7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Acceptance Criteria"/>
          <p:cNvSpPr/>
          <p:nvPr/>
        </p:nvSpPr>
        <p:spPr>
          <a:xfrm>
            <a:off x="2513901" y="742953"/>
            <a:ext cx="5058533" cy="1306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ts val="5100"/>
              </a:lnSpc>
              <a:defRPr b="1" sz="4500">
                <a:solidFill>
                  <a:srgbClr val="FF677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Acceptance Criteria</a:t>
            </a:r>
          </a:p>
        </p:txBody>
      </p:sp>
      <p:sp>
        <p:nvSpPr>
          <p:cNvPr id="245" name="Classification model can determine if the user is a winner. The accuracy should be at least 70%."/>
          <p:cNvSpPr/>
          <p:nvPr/>
        </p:nvSpPr>
        <p:spPr>
          <a:xfrm>
            <a:off x="1023707" y="3467897"/>
            <a:ext cx="7401385" cy="1178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4800"/>
              </a:lnSpc>
              <a:defRPr sz="27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model can determine if the user is a winner. The accuracy should be at least 70%.</a:t>
            </a:r>
          </a:p>
        </p:txBody>
      </p:sp>
      <p:sp>
        <p:nvSpPr>
          <p:cNvPr id="246" name="The proportion of data that our project processes should reach to at least  70%."/>
          <p:cNvSpPr/>
          <p:nvPr/>
        </p:nvSpPr>
        <p:spPr>
          <a:xfrm>
            <a:off x="1023707" y="2049374"/>
            <a:ext cx="7401385" cy="1178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4800"/>
              </a:lnSpc>
              <a:defRPr sz="2700"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Gill Sans"/>
              </a:defRPr>
            </a:pPr>
            <a:r>
              <a:rPr>
                <a:solidFill>
                  <a:srgbClr val="FEFEF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proportion of data that our project processes should reach to at least  70%.</a:t>
            </a:r>
          </a:p>
        </p:txBody>
      </p:sp>
      <p:sp>
        <p:nvSpPr>
          <p:cNvPr id="247" name="形状"/>
          <p:cNvSpPr/>
          <p:nvPr/>
        </p:nvSpPr>
        <p:spPr>
          <a:xfrm>
            <a:off x="641349" y="2380516"/>
            <a:ext cx="108266" cy="1082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13782"/>
                  <a:pt x="1054" y="16328"/>
                  <a:pt x="3163" y="18437"/>
                </a:cubicBezTo>
                <a:cubicBezTo>
                  <a:pt x="5272" y="20546"/>
                  <a:pt x="7818" y="21600"/>
                  <a:pt x="10800" y="21600"/>
                </a:cubicBezTo>
                <a:cubicBezTo>
                  <a:pt x="13782" y="21600"/>
                  <a:pt x="16328" y="20546"/>
                  <a:pt x="18437" y="18437"/>
                </a:cubicBezTo>
                <a:cubicBezTo>
                  <a:pt x="20545" y="16328"/>
                  <a:pt x="21600" y="13782"/>
                  <a:pt x="21600" y="10800"/>
                </a:cubicBezTo>
                <a:cubicBezTo>
                  <a:pt x="21600" y="7818"/>
                  <a:pt x="20545" y="5272"/>
                  <a:pt x="18437" y="3163"/>
                </a:cubicBezTo>
                <a:cubicBezTo>
                  <a:pt x="16328" y="1054"/>
                  <a:pt x="13782" y="0"/>
                  <a:pt x="10800" y="0"/>
                </a:cubicBezTo>
                <a:cubicBezTo>
                  <a:pt x="7818" y="0"/>
                  <a:pt x="5272" y="1054"/>
                  <a:pt x="3163" y="3163"/>
                </a:cubicBezTo>
                <a:cubicBezTo>
                  <a:pt x="1054" y="5272"/>
                  <a:pt x="0" y="7818"/>
                  <a:pt x="0" y="10800"/>
                </a:cubicBezTo>
                <a:lnTo>
                  <a:pt x="0" y="10800"/>
                </a:lnTo>
              </a:path>
            </a:pathLst>
          </a:custGeom>
          <a:solidFill>
            <a:srgbClr val="F6F6F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8" name="形状"/>
          <p:cNvSpPr/>
          <p:nvPr/>
        </p:nvSpPr>
        <p:spPr>
          <a:xfrm>
            <a:off x="641349" y="3779737"/>
            <a:ext cx="108266" cy="10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13782"/>
                  <a:pt x="1054" y="16328"/>
                  <a:pt x="3163" y="18437"/>
                </a:cubicBezTo>
                <a:cubicBezTo>
                  <a:pt x="5272" y="20546"/>
                  <a:pt x="7818" y="21600"/>
                  <a:pt x="10800" y="21600"/>
                </a:cubicBezTo>
                <a:cubicBezTo>
                  <a:pt x="13782" y="21600"/>
                  <a:pt x="16328" y="20546"/>
                  <a:pt x="18437" y="18437"/>
                </a:cubicBezTo>
                <a:cubicBezTo>
                  <a:pt x="20545" y="16328"/>
                  <a:pt x="21600" y="13782"/>
                  <a:pt x="21600" y="10800"/>
                </a:cubicBezTo>
                <a:cubicBezTo>
                  <a:pt x="21600" y="7818"/>
                  <a:pt x="20545" y="5272"/>
                  <a:pt x="18437" y="3163"/>
                </a:cubicBezTo>
                <a:cubicBezTo>
                  <a:pt x="16328" y="1054"/>
                  <a:pt x="13782" y="0"/>
                  <a:pt x="10800" y="0"/>
                </a:cubicBezTo>
                <a:cubicBezTo>
                  <a:pt x="7818" y="0"/>
                  <a:pt x="5272" y="1054"/>
                  <a:pt x="3163" y="3163"/>
                </a:cubicBezTo>
                <a:cubicBezTo>
                  <a:pt x="1054" y="5272"/>
                  <a:pt x="0" y="7818"/>
                  <a:pt x="0" y="10800"/>
                </a:cubicBezTo>
                <a:lnTo>
                  <a:pt x="0" y="10800"/>
                </a:lnTo>
              </a:path>
            </a:pathLst>
          </a:custGeom>
          <a:solidFill>
            <a:srgbClr val="F6F6F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